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0" r:id="rId3"/>
    <p:sldId id="320" r:id="rId4"/>
    <p:sldId id="338" r:id="rId5"/>
    <p:sldId id="368" r:id="rId6"/>
    <p:sldId id="274" r:id="rId7"/>
    <p:sldId id="367" r:id="rId8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86C"/>
    <a:srgbClr val="336699"/>
    <a:srgbClr val="FF9999"/>
    <a:srgbClr val="9078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872" y="2460"/>
      </p:cViewPr>
      <p:guideLst>
        <p:guide orient="horz" pos="2936"/>
        <p:guide pos="20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2019/8/1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zh-CN" altLang="en-US"/>
              <a:t>1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2019/8/1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zh-CN" altLang="en-US"/>
              <a:t>1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914400"/>
            <a:ext cx="6515100" cy="73660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altLang="zh-CN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1524000"/>
            <a:ext cx="6515100" cy="508000"/>
          </a:xfrm>
        </p:spPr>
        <p:txBody>
          <a:bodyPr/>
          <a:lstStyle>
            <a:lvl1pPr marL="0" indent="0"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8919634"/>
            <a:ext cx="1600200" cy="22436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257800" y="8919634"/>
            <a:ext cx="1600200" cy="224367"/>
          </a:xfrm>
        </p:spPr>
        <p:txBody>
          <a:bodyPr/>
          <a:lstStyle>
            <a:lvl1pPr>
              <a:defRPr/>
            </a:lvl1pPr>
          </a:lstStyle>
          <a:p>
            <a:fld id="{6BC7AC5E-F4D0-4230-8660-37C48560CBA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FF7F5-254C-455D-B461-6EF1B6315F8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36D87-D04C-4BB3-9A4A-40FC5DB0E54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0050" y="1016000"/>
            <a:ext cx="3171825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686175" y="1016000"/>
            <a:ext cx="3171825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C13FC-50F9-415B-AE80-EDBF38D8450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AB8E4-9DE4-45B6-B756-9A083B7FF9F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B4166-E1AB-4703-882D-3D08CC0FB16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53B91-9F46-4498-93B3-8267B127534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EB04C-4183-4698-9B97-33B34D913DB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AEC69-82A5-4C36-B6FD-E5634DAA8AC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E440-B8A7-4574-9141-D6E954AF083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243512" y="0"/>
            <a:ext cx="1614488" cy="8229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0050" y="0"/>
            <a:ext cx="4729163" cy="8229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BF666-9D46-477B-9DB4-50D6811C504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0050" y="0"/>
            <a:ext cx="6457950" cy="1016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00050" y="1016000"/>
            <a:ext cx="3171825" cy="7213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686175" y="1016000"/>
            <a:ext cx="3171825" cy="7213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0" y="8881533"/>
            <a:ext cx="1600200" cy="26246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8919634"/>
            <a:ext cx="2171700" cy="22436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5257800" y="8919634"/>
            <a:ext cx="1600200" cy="182033"/>
          </a:xfrm>
        </p:spPr>
        <p:txBody>
          <a:bodyPr/>
          <a:lstStyle>
            <a:lvl1pPr>
              <a:defRPr/>
            </a:lvl1pPr>
          </a:lstStyle>
          <a:p>
            <a:fld id="{AFF7F2DB-E16E-4BB9-9496-CA0021A2B78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fade thruBlk="1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0"/>
            <a:ext cx="6457950" cy="1016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0050" y="1016000"/>
            <a:ext cx="6457950" cy="7213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8881533"/>
            <a:ext cx="1600200" cy="26246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solidFill>
                  <a:schemeClr val="bg1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919634"/>
            <a:ext cx="2171700" cy="22436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solidFill>
                  <a:schemeClr val="bg1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r>
              <a:rPr lang="en-US" altLang="zh-CN"/>
              <a:t>8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57800" y="8919634"/>
            <a:ext cx="1600200" cy="18203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solidFill>
                  <a:schemeClr val="bg1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fld id="{9A4D99F7-C3AF-44AE-B37A-A0AA84F7B1C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 thruBlk="1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 sz="20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 amt="8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/>
          <p:nvPr/>
        </p:nvSpPr>
        <p:spPr bwMode="auto">
          <a:xfrm>
            <a:off x="476672" y="899592"/>
            <a:ext cx="5829300" cy="10801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3600" b="1" kern="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激光焊缝跟踪传感器</a:t>
            </a:r>
            <a:endParaRPr lang="zh-CN" altLang="en-US" sz="3600" b="1" kern="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52936" y="2051720"/>
            <a:ext cx="899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fr-CA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fr-CA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6310" y="8083550"/>
            <a:ext cx="494538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zh-CN" sz="2400">
                <a:ln>
                  <a:noFill/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常州市镭烁光电科技有限公司</a:t>
            </a:r>
          </a:p>
        </p:txBody>
      </p:sp>
      <p:pic>
        <p:nvPicPr>
          <p:cNvPr id="8" name="图片 7" descr="微信图片_20190801081851_看图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5926" y="3143240"/>
            <a:ext cx="3097834" cy="34072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zh-CN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11" name="矩形 10"/>
          <p:cNvSpPr/>
          <p:nvPr/>
        </p:nvSpPr>
        <p:spPr>
          <a:xfrm>
            <a:off x="477520" y="819150"/>
            <a:ext cx="59035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1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常州市镭烁光电科技有限公司，是一家专业从事激光设备开发、激光3D轮廓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检测、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焊缝跟踪系统、软件开发、激光焊接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弧焊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配套自动化设备制造及销售的公司。公司高层管理人员及关键技术人员均早期服务于激光领域，在激光设备制造、配套自动化及产品制造工艺方面具有优良的技术和丰富的应用经验。激光3D智能传感器已广泛应用于焊接行业、食品加工、物流行业、喷涂定位、机械加工、手持式焊缝检测仪、弹性材料检测、汽车制造、轨道交通、新能源行业、五金、电子电路板等等，3D智能传感器软件兼容各品牌机器人及</a:t>
            </a:r>
            <a:r>
              <a:rPr lang="en-US" altLang="zh-CN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PLC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多轴控制系统。 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  公司于2015年1月立项激光3D智能传感器研发，2017年8月成功开发激光3D智能传感器，并进行各种轮廓检测技术应用软件与控制器开发、焊缝跟踪系统应用开发、手持轮廓检测仪开发。全系列产品于2018年8月均已成功上市，为广大用户提供量身定做的整套非接触式智能精准测量方案。激光3D测量—非接触式测量，可实现物体任一轮廓线尺寸测量，如高度差、宽度、角度、半径、缝隙等，也可实现缺陷检测、外观尺寸扫描、表面特征跟踪等功能。 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为需方提供整套服务。</a:t>
            </a:r>
            <a:endParaRPr lang="zh-CN" altLang="en-US" sz="12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  我司研发生产的3D智能传感器注册商标为：“CZLSLASER”,属自主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品牌。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焊缝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跟踪传感器</a:t>
            </a:r>
            <a:r>
              <a:rPr lang="zh-CN" altLang="zh-CN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是一款焊接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领域专用传感器，用于平面、曲面、圆周焊缝的跟踪，提升焊接质量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软件</a:t>
            </a: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通讯开放，可兼容各种通讯协议。可为客户定制专用3D传感器、定制专用软件。 </a:t>
            </a:r>
            <a:endParaRPr lang="zh-CN" altLang="en-US" sz="12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 本公司倡导“专业、务实、高效、创新”的企业精神，优良的工作环境以及良好的激励机制，吸引了一批高素质、高水平、高效率的人才。拥有完善的技术研发力量和成熟的售后服务团队。</a:t>
            </a:r>
          </a:p>
        </p:txBody>
      </p:sp>
      <p:pic>
        <p:nvPicPr>
          <p:cNvPr id="7" name="图片 6" descr="微信图片_201901281117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44" y="6858016"/>
            <a:ext cx="1889934" cy="1417451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2DB-E16E-4BB9-9496-CA0021A2B78D}" type="slidenum">
              <a:rPr lang="en-US" altLang="zh-CN">
                <a:solidFill>
                  <a:schemeClr val="tx1"/>
                </a:solidFill>
              </a:rPr>
              <a:pPr/>
              <a:t>2</a:t>
            </a:fld>
            <a:endParaRPr lang="en-US" altLang="zh-CN">
              <a:solidFill>
                <a:schemeClr val="tx1"/>
              </a:solidFill>
            </a:endParaRPr>
          </a:p>
        </p:txBody>
      </p:sp>
      <p:pic>
        <p:nvPicPr>
          <p:cNvPr id="10" name="图片 9" descr="微信图片_20190801081856_看图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66" y="6917943"/>
            <a:ext cx="1631801" cy="1368834"/>
          </a:xfrm>
          <a:prstGeom prst="rect">
            <a:avLst/>
          </a:prstGeom>
        </p:spPr>
      </p:pic>
      <p:pic>
        <p:nvPicPr>
          <p:cNvPr id="12" name="图片 11" descr="微信图片_20190801081904_看图王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72074" y="6858016"/>
            <a:ext cx="1166468" cy="14287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>
                <a:solidFill>
                  <a:schemeClr val="accent2">
                    <a:lumMod val="50000"/>
                  </a:schemeClr>
                </a:solidFill>
                <a:ea typeface="宋体" panose="02010600030101010101" pitchFamily="2" charset="-122"/>
              </a:rPr>
              <a:t>激光</a:t>
            </a:r>
            <a:r>
              <a:rPr lang="en-US" altLang="zh-CN" sz="2400" dirty="0" smtClean="0">
                <a:solidFill>
                  <a:schemeClr val="accent2">
                    <a:lumMod val="50000"/>
                  </a:schemeClr>
                </a:solidFill>
                <a:ea typeface="宋体" panose="02010600030101010101" pitchFamily="2" charset="-122"/>
              </a:rPr>
              <a:t>3D</a:t>
            </a:r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  <a:ea typeface="宋体" panose="02010600030101010101" pitchFamily="2" charset="-122"/>
              </a:rPr>
              <a:t>焊缝跟踪传感器</a:t>
            </a:r>
            <a:endParaRPr lang="zh-CN" altLang="en-US" sz="2400" dirty="0">
              <a:solidFill>
                <a:schemeClr val="accent2">
                  <a:lumMod val="50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0050" y="692150"/>
            <a:ext cx="2758440" cy="497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检测原理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利用激光三角反射原理，激光束被放大成一条激光线投射到被测物体表面上，反射光透过高质量光学系统，投射到成像矩阵上，经计算得到传感器到被测量表面的距离（Z轴）和沿着激光线的位置信息（X轴），移动被测量物体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或者传感器，</a:t>
            </a: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就可以得到一组三维测量值。</a:t>
            </a:r>
          </a:p>
          <a:p>
            <a:pPr>
              <a:lnSpc>
                <a:spcPct val="130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硬件配置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X轴像素点：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1280</a:t>
            </a:r>
            <a:r>
              <a:rPr lang="en-US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/2560</a:t>
            </a:r>
            <a:endParaRPr lang="zh-CN" altLang="en-US" sz="1000" dirty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激光光源：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蓝色</a:t>
            </a:r>
            <a:r>
              <a:rPr lang="en-US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红色半导体激光器</a:t>
            </a:r>
            <a:endParaRPr lang="zh-CN" altLang="en-US" sz="1000" dirty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激光波长：405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nm</a:t>
            </a:r>
            <a:r>
              <a:rPr lang="en-US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/635nm</a:t>
            </a:r>
            <a:endParaRPr lang="zh-CN" altLang="en-US" sz="1000" dirty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激光等级：II类激光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防护等级：IP67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环境温度：0至+45℃</a:t>
            </a:r>
          </a:p>
          <a:p>
            <a:pPr>
              <a:lnSpc>
                <a:spcPct val="120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端口</a:t>
            </a: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千兆比特 Ethernet (GigE Vision)</a:t>
            </a: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</a:t>
            </a:r>
            <a:r>
              <a:rPr lang="en-US" altLang="zh-CN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IO</a:t>
            </a: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触发和编码器输入</a:t>
            </a: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支持激光远程连锁输入</a:t>
            </a:r>
          </a:p>
          <a:p>
            <a:pPr>
              <a:lnSpc>
                <a:spcPct val="120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支持</a:t>
            </a:r>
            <a:r>
              <a:rPr lang="en-US" altLang="zh-CN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</a:t>
            </a: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C++,C#,JAVE,VB</a:t>
            </a: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软件开发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数据库链接丰富</a:t>
            </a:r>
          </a:p>
          <a:p>
            <a:pPr>
              <a:lnSpc>
                <a:spcPct val="130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型号及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参数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25800" y="692151"/>
            <a:ext cx="3361055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先进的技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术</a:t>
            </a:r>
            <a:endParaRPr lang="en-US" altLang="zh-CN" sz="10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非接触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检测。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10mm~100mm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测量范围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千兆</a:t>
            </a:r>
            <a:r>
              <a:rPr lang="zh-CN" altLang="en-US" sz="1000" dirty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以太网数据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传输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检测频率</a:t>
            </a:r>
            <a:r>
              <a:rPr lang="en-US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1Hz~90Hz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焊缝跟踪传感器配有强大的软件，支持多种焊接类型，焊缝形状实时显示。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焊缝跟踪传感器具有开源的软件架构，用户根据传感器得到的原始数据进行二次开发，实现各种</a:t>
            </a:r>
            <a:r>
              <a:rPr lang="zh-CN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焊缝跟踪及焊接质量检测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应用，具有广泛的适用性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可自行添加通讯协，与各种机器人进行配合。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具有</a:t>
            </a:r>
            <a:r>
              <a:rPr lang="en-US" altLang="zh-CN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IP67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防护等级，适合各种严酷环境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为了</a:t>
            </a: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适合更加严格的工作环境，传感器配有一系列防护配件供选择：防溅射板、可更换防护玻璃、保护气刀套件、水冷套件。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endParaRPr lang="zh-CN" altLang="en-US" sz="1000" dirty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应用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领域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80000"/>
              </a:lnSpc>
            </a:pPr>
            <a:r>
              <a:rPr lang="zh-CN" altLang="en-US" sz="1000" dirty="0" smtClean="0">
                <a:solidFill>
                  <a:srgbClr val="24486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激光焊接、弧焊、摩擦焊、涂胶、轨迹引导、焊缝检测、寻位等等。</a:t>
            </a:r>
            <a:endParaRPr lang="en-US" altLang="zh-CN" sz="1000" dirty="0" smtClean="0">
              <a:solidFill>
                <a:srgbClr val="24486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1000" dirty="0"/>
          </a:p>
        </p:txBody>
      </p:sp>
      <p:sp>
        <p:nvSpPr>
          <p:cNvPr id="9" name="文本框 8"/>
          <p:cNvSpPr txBox="1"/>
          <p:nvPr/>
        </p:nvSpPr>
        <p:spPr>
          <a:xfrm>
            <a:off x="5000636" y="7429520"/>
            <a:ext cx="1456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表示弧焊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表示激光焊接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表示蓝色激光</a:t>
            </a:r>
          </a:p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表示红色激光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表示高距离测量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微信图片_201901230911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36" y="5214942"/>
            <a:ext cx="1456055" cy="200025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4166-E1AB-4703-882D-3D08CC0FB16C}" type="slidenum">
              <a:rPr lang="en-US" altLang="zh-CN">
                <a:solidFill>
                  <a:schemeClr val="tx1"/>
                </a:solidFill>
              </a:rPr>
              <a:pPr/>
              <a:t>3</a:t>
            </a:fld>
            <a:endParaRPr lang="en-US" altLang="zh-CN">
              <a:solidFill>
                <a:schemeClr val="tx1"/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85728" y="5143504"/>
          <a:ext cx="4572000" cy="3357591"/>
        </p:xfrm>
        <a:graphic>
          <a:graphicData uri="http://schemas.openxmlformats.org/drawingml/2006/table">
            <a:tbl>
              <a:tblPr/>
              <a:tblGrid>
                <a:gridCol w="823521"/>
                <a:gridCol w="535343"/>
                <a:gridCol w="535343"/>
                <a:gridCol w="688606"/>
                <a:gridCol w="535343"/>
                <a:gridCol w="535882"/>
                <a:gridCol w="535343"/>
                <a:gridCol w="382619"/>
              </a:tblGrid>
              <a:tr h="4681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900" b="1" kern="100" dirty="0">
                          <a:latin typeface="Calibri"/>
                          <a:ea typeface="宋体"/>
                          <a:cs typeface="Times New Roman"/>
                        </a:rPr>
                        <a:t>型</a:t>
                      </a:r>
                      <a:r>
                        <a:rPr lang="en-US" sz="900" b="1" kern="100" dirty="0">
                          <a:latin typeface="Calibri"/>
                          <a:ea typeface="宋体"/>
                          <a:cs typeface="Times New Roman"/>
                        </a:rPr>
                        <a:t>        </a:t>
                      </a:r>
                      <a:r>
                        <a:rPr lang="zh-CN" sz="900" b="1" kern="100" dirty="0">
                          <a:latin typeface="Calibri"/>
                          <a:ea typeface="宋体"/>
                          <a:cs typeface="Times New Roman"/>
                        </a:rPr>
                        <a:t>号</a:t>
                      </a:r>
                      <a:endParaRPr lang="zh-CN" sz="9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X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视场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mm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Z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净距离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mm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Z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测量范围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mm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X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分辨率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mm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Z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分辨率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mm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采样频率（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Hz</a:t>
                      </a: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b="1" kern="100">
                          <a:latin typeface="Calibri"/>
                          <a:ea typeface="宋体"/>
                          <a:cs typeface="Times New Roman"/>
                        </a:rPr>
                        <a:t>激光</a:t>
                      </a: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(R/B)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LS-TR8010LB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0.005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0.003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LS-TR8010LR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0.005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0.003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LS-TR8020LB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20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20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0.025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0.010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LS-TR8020LR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20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20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0.025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0.010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LS-TR8020ABH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20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140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30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0.030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0.012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LS-TR8020ARH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20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140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30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0.030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0.012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LS-TR8050AB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0.070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0.040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LS-TR8050AR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0.070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0.040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LS-TR8050ABH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140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60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0.100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0.045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LS-TR8050ARH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140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60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0.100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0.045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LS-TR8100AB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170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0.150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0.080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B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b="1" kern="100">
                          <a:latin typeface="Calibri"/>
                          <a:ea typeface="宋体"/>
                          <a:cs typeface="Times New Roman"/>
                        </a:rPr>
                        <a:t>LS-TR8100AR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100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170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latin typeface="Calibri"/>
                          <a:ea typeface="宋体"/>
                          <a:cs typeface="Times New Roman"/>
                        </a:rPr>
                        <a:t>100</a:t>
                      </a:r>
                      <a:endParaRPr lang="zh-CN" sz="9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0.150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0.080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latin typeface="Calibri"/>
                          <a:ea typeface="宋体"/>
                          <a:cs typeface="Times New Roman"/>
                        </a:rPr>
                        <a:t>90</a:t>
                      </a:r>
                      <a:endParaRPr lang="zh-CN" sz="9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latin typeface="Calibri"/>
                          <a:ea typeface="宋体"/>
                          <a:cs typeface="Times New Roman"/>
                        </a:rPr>
                        <a:t>R</a:t>
                      </a:r>
                      <a:endParaRPr lang="zh-CN" sz="9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8263" marR="58263" marT="8092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0" dirty="0" smtClean="0">
                <a:solidFill>
                  <a:schemeClr val="accent2">
                    <a:lumMod val="50000"/>
                  </a:schemeClr>
                </a:solidFill>
                <a:ea typeface="微软雅黑" panose="020B0503020204020204" pitchFamily="34" charset="-122"/>
              </a:rPr>
              <a:t>焊接行业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00050" y="763905"/>
            <a:ext cx="622871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LSTR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激光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传感器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于曲面、平面、圆周焊缝跟踪，提升焊接质量</a:t>
            </a:r>
            <a:endParaRPr lang="zh-CN" altLang="en-US" sz="1200" dirty="0">
              <a:solidFill>
                <a:srgbClr val="3366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检测范围：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氩弧焊接 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视场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50mm~100mm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激光焊接 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视场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10mm~20mm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检测精度：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氩弧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焊接  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检测精度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0.1mm</a:t>
            </a:r>
          </a:p>
          <a:p>
            <a:pPr>
              <a:lnSpc>
                <a:spcPct val="14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激光焊接  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检测精度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小于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0.1mm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焊接类型</a:t>
            </a:r>
            <a:endParaRPr lang="zh-CN" alt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搭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接焊接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、对接焊、阶梯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焊接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型焊接、最低点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焊接等等</a:t>
            </a: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软件端口通讯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用户根据传感器得到原始图像数据进行二次开发，实现焊缝跟踪和焊缝质量检测，具有广泛的适用性。同时，用户可自行添加通讯协议，支持与各种机器人配合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" name="图片 5" descr="微信图片_20190128112307_看图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8" y="1071538"/>
            <a:ext cx="1328728" cy="1691317"/>
          </a:xfrm>
          <a:prstGeom prst="rect">
            <a:avLst/>
          </a:prstGeom>
        </p:spPr>
      </p:pic>
      <p:pic>
        <p:nvPicPr>
          <p:cNvPr id="7" name="图片 6" descr="微信图片_201901281126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8" y="3643306"/>
            <a:ext cx="5556289" cy="25003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28604" y="6500826"/>
            <a:ext cx="5929354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随着制造业自动化和智能化程度的不断提升，工业机器人迅猛发展，在加工制造领域，工业机器人的应用越来越成熟，目前已经较为成熟的常见的工业机器人常见的应用场合如下：</a:t>
            </a:r>
          </a:p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弧焊、激光焊、点焊、激光切割、机床上下料、去毛刺、冲压、涂胶、装配、分拣、喷涂等等</a:t>
            </a:r>
          </a:p>
          <a:p>
            <a:pPr>
              <a:lnSpc>
                <a:spcPct val="14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LSTR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激光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智能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传感器等于给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机器人装上双眼和大脑，引导机器人工作。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2DB-E16E-4BB9-9496-CA0021A2B78D}" type="slidenum">
              <a:rPr lang="en-US" altLang="zh-CN">
                <a:solidFill>
                  <a:schemeClr val="tx1"/>
                </a:solidFill>
              </a:rPr>
              <a:pPr/>
              <a:t>4</a:t>
            </a:fld>
            <a:endParaRPr lang="en-US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b="0" dirty="0" smtClean="0">
                <a:solidFill>
                  <a:schemeClr val="accent2">
                    <a:lumMod val="50000"/>
                  </a:schemeClr>
                </a:solidFill>
                <a:ea typeface="微软雅黑" panose="020B0503020204020204" pitchFamily="34" charset="-122"/>
              </a:rPr>
              <a:t>非标定制专机</a:t>
            </a:r>
            <a:endParaRPr lang="zh-CN" altLang="en-US" sz="2400" b="0" dirty="0" smtClean="0">
              <a:solidFill>
                <a:schemeClr val="accent2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00050" y="763905"/>
            <a:ext cx="6228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非标定制专机应用于激光焊接、弧焊、摩擦焊等领域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软件功能丰富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用户可根据实际项目需要，选择合适的软件功能。软件功能模块主要有：焊缝跟踪软件、焊缝检测软件、轨迹提取软件、轨迹规划软件、机器人通讯软件、多轴运动控制软件、智能抓取软件等等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2DB-E16E-4BB9-9496-CA0021A2B78D}" type="slidenum">
              <a:rPr lang="en-US" altLang="zh-CN">
                <a:solidFill>
                  <a:schemeClr val="tx1"/>
                </a:solidFill>
              </a:rPr>
              <a:pPr/>
              <a:t>5</a:t>
            </a:fld>
            <a:endParaRPr lang="en-US" altLang="zh-CN">
              <a:solidFill>
                <a:schemeClr val="tx1"/>
              </a:solidFill>
            </a:endParaRPr>
          </a:p>
        </p:txBody>
      </p:sp>
      <p:pic>
        <p:nvPicPr>
          <p:cNvPr id="9" name="图片 8" descr="微信图片_201908011607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8" y="4182454"/>
            <a:ext cx="2286016" cy="2675562"/>
          </a:xfrm>
          <a:prstGeom prst="rect">
            <a:avLst/>
          </a:prstGeom>
        </p:spPr>
      </p:pic>
      <p:pic>
        <p:nvPicPr>
          <p:cNvPr id="11" name="图片 10" descr="微信图片_2019080116072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28515" y="2357423"/>
            <a:ext cx="2129003" cy="1571635"/>
          </a:xfrm>
          <a:prstGeom prst="rect">
            <a:avLst/>
          </a:prstGeom>
        </p:spPr>
      </p:pic>
      <p:pic>
        <p:nvPicPr>
          <p:cNvPr id="12" name="图片 11" descr="微信图片_2019080116061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8" y="2357422"/>
            <a:ext cx="2974030" cy="1558867"/>
          </a:xfrm>
          <a:prstGeom prst="rect">
            <a:avLst/>
          </a:prstGeom>
        </p:spPr>
      </p:pic>
      <p:pic>
        <p:nvPicPr>
          <p:cNvPr id="13" name="图片 12" descr="微信图片_2019080116063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860" y="4143372"/>
            <a:ext cx="1845242" cy="2745896"/>
          </a:xfrm>
          <a:prstGeom prst="rect">
            <a:avLst/>
          </a:prstGeom>
        </p:spPr>
      </p:pic>
      <p:pic>
        <p:nvPicPr>
          <p:cNvPr id="14" name="图片 13" descr="微信图片_2019080116065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2984" y="7143768"/>
            <a:ext cx="1739363" cy="1750302"/>
          </a:xfrm>
          <a:prstGeom prst="rect">
            <a:avLst/>
          </a:prstGeom>
        </p:spPr>
      </p:pic>
      <p:pic>
        <p:nvPicPr>
          <p:cNvPr id="15" name="图片 14" descr="微信图片_2019080116071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57562" y="7143768"/>
            <a:ext cx="3286148" cy="174218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9580" y="6985"/>
            <a:ext cx="6457950" cy="1016000"/>
          </a:xfrm>
        </p:spPr>
        <p:txBody>
          <a:bodyPr/>
          <a:lstStyle/>
          <a:p>
            <a:r>
              <a:rPr lang="zh-CN" altLang="en-US" sz="24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软件开发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565943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2110" y="3723005"/>
            <a:ext cx="493014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2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 descr="u=2833424308,746002598&amp;fm=26&amp;gp=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44720" y="3313430"/>
            <a:ext cx="1914525" cy="1988185"/>
          </a:xfrm>
          <a:prstGeom prst="rect">
            <a:avLst/>
          </a:prstGeom>
        </p:spPr>
      </p:pic>
      <p:pic>
        <p:nvPicPr>
          <p:cNvPr id="6" name="图片 5" descr="u=2611364489,1342146078&amp;fm=26&amp;gp=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31490" y="3313430"/>
            <a:ext cx="1713230" cy="19881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9740" y="747395"/>
            <a:ext cx="593915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激光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焊缝跟踪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传感器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软件开发是一项包括需求捕捉，需求分析，设计，编码，调试，实现的过程。根据实际情况不同，客户要求不同。我们提供以下支持：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软件说明：</a:t>
            </a:r>
            <a:endParaRPr lang="zh-CN" altLang="en-US" sz="1200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自主研发，根据客户需求，接受非标定制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支持二次开发，附有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Demo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例程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数据库信息量丰富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含有大量测量算法，支持动态调用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代码说明清晰，使用、查找方便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集成商无缝嵌入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软件界面清新整洁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测试功能种类齐全，操作简单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大数据保存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L S-OPENTOOL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开发语言：</a:t>
            </a:r>
            <a:endParaRPr lang="zh-CN" altLang="en-US" sz="1200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JAVA、C、C+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、NET、C#等</a:t>
            </a:r>
          </a:p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常用数据库：</a:t>
            </a:r>
            <a:endParaRPr lang="zh-CN" altLang="en-US" sz="1200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MySQL、SQLSERVER、ORACLE等</a:t>
            </a:r>
            <a:endParaRPr lang="zh-CN" altLang="en-US" sz="1200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1200" dirty="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2DB-E16E-4BB9-9496-CA0021A2B78D}" type="slidenum">
              <a:rPr lang="en-US" altLang="zh-CN">
                <a:solidFill>
                  <a:schemeClr val="tx1"/>
                </a:solidFill>
              </a:rPr>
              <a:pPr/>
              <a:t>6</a:t>
            </a:fld>
            <a:endParaRPr lang="en-US" altLang="zh-CN">
              <a:solidFill>
                <a:schemeClr val="tx1"/>
              </a:solidFill>
            </a:endParaRPr>
          </a:p>
        </p:txBody>
      </p:sp>
      <p:pic>
        <p:nvPicPr>
          <p:cNvPr id="14" name="图片 13" descr="微信图片_201907171046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8" y="1357290"/>
            <a:ext cx="1220646" cy="2286015"/>
          </a:xfrm>
          <a:prstGeom prst="rect">
            <a:avLst/>
          </a:prstGeom>
        </p:spPr>
      </p:pic>
      <p:pic>
        <p:nvPicPr>
          <p:cNvPr id="16" name="图片 15" descr="微信图片_2018122108460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56" y="5500694"/>
            <a:ext cx="2047865" cy="1535899"/>
          </a:xfrm>
          <a:prstGeom prst="rect">
            <a:avLst/>
          </a:prstGeom>
        </p:spPr>
      </p:pic>
      <p:pic>
        <p:nvPicPr>
          <p:cNvPr id="5121" name="Picture 1" descr="D:\桌面文件\桌面文件2019-02-19\微信图片_20190201083640_看图王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80" y="7429520"/>
            <a:ext cx="1428760" cy="1531897"/>
          </a:xfrm>
          <a:prstGeom prst="rect">
            <a:avLst/>
          </a:prstGeom>
          <a:noFill/>
        </p:spPr>
      </p:pic>
      <p:pic>
        <p:nvPicPr>
          <p:cNvPr id="18" name="图片 17" descr="微信图片_2019052508313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66" y="7429520"/>
            <a:ext cx="2786082" cy="1567171"/>
          </a:xfrm>
          <a:prstGeom prst="rect">
            <a:avLst/>
          </a:prstGeom>
        </p:spPr>
      </p:pic>
      <p:pic>
        <p:nvPicPr>
          <p:cNvPr id="19" name="图片 18" descr="微信图片_20190525083114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1876" y="5429256"/>
            <a:ext cx="2381256" cy="1778501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7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9610" y="610235"/>
            <a:ext cx="55264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3D</a:t>
            </a:r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智能传感器</a:t>
            </a:r>
            <a:r>
              <a:rPr lang="zh-CN" altLang="zh-CN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全球</a:t>
            </a:r>
            <a:r>
              <a:rPr lang="zh-CN" altLang="zh-CN" sz="2000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供应商，协力智能</a:t>
            </a:r>
            <a:r>
              <a:rPr lang="zh-CN" altLang="zh-CN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制造</a:t>
            </a:r>
            <a:endParaRPr lang="en-US" altLang="zh-CN" sz="2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焊缝跟踪</a:t>
            </a:r>
            <a:r>
              <a:rPr lang="en-US" altLang="zh-CN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机器人引导</a:t>
            </a:r>
            <a:r>
              <a:rPr lang="en-US" altLang="zh-CN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精密检测</a:t>
            </a:r>
            <a:endParaRPr lang="en-US" altLang="zh-CN" sz="2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80000"/>
              </a:lnSpc>
            </a:pPr>
            <a:endParaRPr lang="en-US" altLang="zh-CN" sz="2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80000"/>
              </a:lnSpc>
            </a:pP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1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、焊接行业；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、食品加工行业；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、物流行业；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3C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、喷涂打磨行业；</a:t>
            </a:r>
            <a:endParaRPr lang="en-US" altLang="zh-CN" sz="1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6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、机械加工行业；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、高端家具制造行业；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、汽车制造行业；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、新能源行业；</a:t>
            </a:r>
            <a:endParaRPr lang="en-US" altLang="zh-CN" sz="1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80000"/>
              </a:lnSpc>
            </a:pP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10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、轨道交通行业；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、五金家电行业；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、电子电路板行业；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13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、弹性材料检测；</a:t>
            </a:r>
            <a:endParaRPr lang="en-US" altLang="zh-CN" sz="1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80000"/>
              </a:lnSpc>
            </a:pP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14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、引导机器人及其它运动控制系统；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、手持缝隙检测仪 ；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360</a:t>
            </a: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度型材检测仪；</a:t>
            </a:r>
            <a:endParaRPr lang="en-US" altLang="zh-CN" sz="1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 sz="100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。。。。。。 </a:t>
            </a:r>
            <a:endParaRPr lang="en-US" altLang="zh-CN" sz="1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80000"/>
              </a:lnSpc>
            </a:pPr>
            <a:endParaRPr lang="en-US" altLang="zh-CN" sz="1000" dirty="0" smtClean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610" y="5956935"/>
            <a:ext cx="43103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常州市镭烁光电科技有限公司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电话：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13861257263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13775126886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18251238199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0519-85185181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邮箱：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czlslaser@163.com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网址：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http://www.czlslaser.com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地址：常州市新北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汉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江西路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  拨云科技园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polished_to_perfection">
  <a:themeElements>
    <a:clrScheme name="silly_mi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illy_mime">
      <a:majorFont>
        <a:latin typeface="Arial Black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lly_mi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lly_mim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Phoenix</Template>
  <TotalTime>506</TotalTime>
  <Words>1426</Words>
  <Application>WPS 演示</Application>
  <PresentationFormat>全屏显示(4:3)</PresentationFormat>
  <Paragraphs>217</Paragraphs>
  <Slides>7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polished_to_perfection</vt:lpstr>
      <vt:lpstr>幻灯片 1</vt:lpstr>
      <vt:lpstr>公司简介</vt:lpstr>
      <vt:lpstr>激光3D焊缝跟踪传感器</vt:lpstr>
      <vt:lpstr>焊接行业</vt:lpstr>
      <vt:lpstr>非标定制专机</vt:lpstr>
      <vt:lpstr>软件开发</vt:lpstr>
      <vt:lpstr>幻灯片 7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Polished to Perfection</dc:title>
  <dc:creator>微软用户</dc:creator>
  <cp:lastModifiedBy>dell</cp:lastModifiedBy>
  <cp:revision>596</cp:revision>
  <dcterms:created xsi:type="dcterms:W3CDTF">2017-10-17T07:18:00Z</dcterms:created>
  <dcterms:modified xsi:type="dcterms:W3CDTF">2019-08-01T08:43:26Z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